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27"/>
  </p:notesMasterIdLst>
  <p:sldIdLst>
    <p:sldId id="256" r:id="rId2"/>
    <p:sldId id="263" r:id="rId3"/>
    <p:sldId id="286" r:id="rId4"/>
    <p:sldId id="266" r:id="rId5"/>
    <p:sldId id="260" r:id="rId6"/>
    <p:sldId id="277" r:id="rId7"/>
    <p:sldId id="258" r:id="rId8"/>
    <p:sldId id="287" r:id="rId9"/>
    <p:sldId id="273" r:id="rId10"/>
    <p:sldId id="288" r:id="rId11"/>
    <p:sldId id="291" r:id="rId12"/>
    <p:sldId id="274" r:id="rId13"/>
    <p:sldId id="282" r:id="rId14"/>
    <p:sldId id="275" r:id="rId15"/>
    <p:sldId id="290" r:id="rId16"/>
    <p:sldId id="283" r:id="rId17"/>
    <p:sldId id="293" r:id="rId18"/>
    <p:sldId id="292" r:id="rId19"/>
    <p:sldId id="257" r:id="rId20"/>
    <p:sldId id="270" r:id="rId21"/>
    <p:sldId id="281" r:id="rId22"/>
    <p:sldId id="279" r:id="rId23"/>
    <p:sldId id="289" r:id="rId24"/>
    <p:sldId id="278" r:id="rId25"/>
    <p:sldId id="284" r:id="rId2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2" autoAdjust="0"/>
    <p:restoredTop sz="81497"/>
  </p:normalViewPr>
  <p:slideViewPr>
    <p:cSldViewPr snapToGrid="0" snapToObjects="1">
      <p:cViewPr>
        <p:scale>
          <a:sx n="54" d="100"/>
          <a:sy n="54" d="100"/>
        </p:scale>
        <p:origin x="1844" y="48"/>
      </p:cViewPr>
      <p:guideLst>
        <p:guide orient="horz" pos="215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4D331-E869-1F4D-8B27-DE2836E15F31}" type="datetimeFigureOut">
              <a:rPr kumimoji="1" lang="ko-Kore-KR" altLang="en-US" smtClean="0"/>
              <a:t>03/15/2021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2F7D-2383-6443-8312-092A2BD8E3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5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748416"/>
      </p:ext>
    </p:extLst>
  </p:cSld>
  <p:clrMapOvr>
    <a:masterClrMapping/>
  </p:clrMapOvr>
</p:notes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83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27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22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엔비디아에서 만든 </a:t>
            </a:r>
            <a:r>
              <a:rPr kumimoji="1" lang="en-US" altLang="ko-KR" dirty="0" err="1"/>
              <a:t>jetson</a:t>
            </a:r>
            <a:r>
              <a:rPr kumimoji="1" lang="en-US" altLang="ko-KR" dirty="0"/>
              <a:t> nano kit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jetbot</a:t>
            </a:r>
            <a:r>
              <a:rPr kumimoji="1" lang="ko-KR" altLang="en-US" dirty="0"/>
              <a:t>을 사용해서 자율주행 차량을 구현할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760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딥러닝 모델은 </a:t>
            </a:r>
            <a:r>
              <a:rPr kumimoji="1" lang="ko-KR" altLang="en-US" dirty="0" err="1"/>
              <a:t>알렉스넷과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모델을 사용할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알렉스넷의</a:t>
            </a:r>
            <a:r>
              <a:rPr kumimoji="1" lang="ko-KR" altLang="en-US" dirty="0"/>
              <a:t> 경우 다른 딥러닝 모델에 비해 레이어의 깊이가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개로 구성되어 가벼운 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비교적 가벼운 모델인 </a:t>
            </a:r>
            <a:r>
              <a:rPr kumimoji="1" lang="ko-KR" altLang="en-US" dirty="0" err="1"/>
              <a:t>알렉스넷으로</a:t>
            </a:r>
            <a:r>
              <a:rPr kumimoji="1" lang="ko-KR" altLang="en-US" dirty="0"/>
              <a:t> 간단한 특징을 가진 도로의 차선을 인식하는 용도로 사용합니다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의 경우 표지판과 사람 그리고 신호등을 인식하는 용도로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물체를 </a:t>
            </a:r>
            <a:r>
              <a:rPr kumimoji="1" lang="ko-KR" altLang="en-US" dirty="0" err="1"/>
              <a:t>구분짓는</a:t>
            </a:r>
            <a:r>
              <a:rPr kumimoji="1" lang="ko-KR" altLang="en-US" dirty="0"/>
              <a:t> 각각의 특징을 잘 추출하기 위해 비교적 깊은 구조인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레이어를 </a:t>
            </a:r>
            <a:r>
              <a:rPr kumimoji="1" lang="ko-KR" altLang="en-US" dirty="0" err="1"/>
              <a:t>가진것이</a:t>
            </a:r>
            <a:r>
              <a:rPr kumimoji="1" lang="ko-KR" altLang="en-US" dirty="0"/>
              <a:t> 특징입니다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2F7D-2383-6443-8312-092A2BD8E3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9599112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200150" y="1143000"/>
                <a:ext cx="44583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딥러닝 모델은 </a:t>
                </a:r>
                <a:r>
                  <a:rPr lang="ko-KR" altLang="en-US" dirty="0" err="1"/>
                  <a:t>알렉스넷과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VGG16</a:t>
                </a:r>
                <a:r>
                  <a:rPr lang="ko-KR" altLang="en-US" dirty="0"/>
                  <a:t>모델을 사용할 예정입니다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다른 딥러닝 모델에 비해 레이어가 </a:t>
                </a:r>
                <a:r>
                  <a:rPr lang="ko-KR" altLang="en-US" dirty="0" err="1"/>
                  <a:t>알렉스넷의</a:t>
                </a:r>
                <a:r>
                  <a:rPr lang="ko-KR" altLang="en-US" dirty="0"/>
                  <a:t> 경우 도로의 선을 인식하는 용도로 사용하고 </a:t>
                </a:r>
                <a:r>
                  <a:rPr lang="en-US" altLang="ko-KR" dirty="0"/>
                  <a:t>VGG16</a:t>
                </a:r>
                <a:r>
                  <a:rPr lang="ko-KR" altLang="en-US" dirty="0"/>
                  <a:t>의 경우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VGG16</a:t>
                </a:r>
                <a:r>
                  <a:rPr lang="ko-KR" altLang="en-US" dirty="0"/>
                  <a:t>의 경우 표지판과 사람 그리고 신호등을 인식하는 용도로 사용합니다</a:t>
                </a:r>
                <a:r>
                  <a:rPr lang="en-US" altLang="ko-KR" dirty="0"/>
                  <a:t>.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 err="1"/>
                  <a:t>알렉스넷은</a:t>
                </a:r>
                <a:r>
                  <a:rPr lang="ko-KR" altLang="en-US" dirty="0"/>
                  <a:t> 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개의 레이어로 다른 모델에 비해 비교적 가볍습니다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따라서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간단한 특징을 가진 도로를 인식하고</a:t>
                </a:r>
                <a:r>
                  <a:rPr lang="en-US" altLang="ko-KR" dirty="0"/>
                  <a:t>,</a:t>
                </a:r>
              </a:p>
              <a:p>
                <a:pPr marL="0" indent="0" latinLnBrk="0">
                  <a:buFontTx/>
                  <a:buNone/>
                </a:pPr>
                <a:r>
                  <a:rPr lang="ko-KR" altLang="en-US" dirty="0"/>
                  <a:t>물체를 구분하기 위해 각각의 특징을 잘 추출하기 위해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개의 레이어를 가진 </a:t>
                </a:r>
                <a:r>
                  <a:rPr lang="en-US" altLang="ko-KR" dirty="0"/>
                  <a:t>VGG16</a:t>
                </a:r>
                <a:r>
                  <a:rPr lang="ko-KR" altLang="en-US" dirty="0"/>
                  <a:t>을 채택하였습니다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딥러닝 모델은 알렉스넷과 </a:t>
            </a:r>
            <a:r>
              <a:rPr lang="en-US" altLang="ko-KR"/>
              <a:t>VGG16</a:t>
            </a:r>
            <a:r>
              <a:rPr lang="ko-KR" altLang="en-US"/>
              <a:t>모델을 사용할 예정입니다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다른 딥러닝 모델에 비해 레이어가 알렉스넷의 경우 도로의 선을 인식하는 용도로 사용하고 </a:t>
            </a:r>
            <a:r>
              <a:rPr lang="en-US" altLang="ko-KR"/>
              <a:t>VGG16</a:t>
            </a:r>
            <a:r>
              <a:rPr lang="ko-KR" altLang="en-US"/>
              <a:t>의 경우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의 경우 표지판과 사람 그리고 신호등을 인식하는 용도로 사용합니다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알렉스넷은  </a:t>
            </a:r>
            <a:r>
              <a:rPr lang="en-US" altLang="ko-KR"/>
              <a:t>8</a:t>
            </a:r>
            <a:r>
              <a:rPr lang="ko-KR" altLang="en-US"/>
              <a:t>개의 레이어로 다른 모델에 비해 비교적 가볍습니다</a:t>
            </a:r>
            <a:r>
              <a:rPr lang="en-US" altLang="ko-KR"/>
              <a:t>.</a:t>
            </a:r>
            <a:r>
              <a:rPr lang="ko-KR" altLang="en-US"/>
              <a:t> 따라서</a:t>
            </a:r>
            <a:r>
              <a:rPr lang="en-US" altLang="ko-KR"/>
              <a:t>,</a:t>
            </a:r>
            <a:r>
              <a:rPr lang="ko-KR" altLang="en-US"/>
              <a:t> 간단한 특징을 가진 도로를 인식하고</a:t>
            </a:r>
            <a:r>
              <a:rPr lang="en-US" altLang="ko-KR"/>
              <a:t>,</a:t>
            </a:r>
          </a:p>
          <a:p>
            <a:pPr marL="0" indent="0" latinLnBrk="0">
              <a:buFontTx/>
              <a:buNone/>
            </a:pPr>
            <a:r>
              <a:rPr lang="ko-KR" altLang="en-US"/>
              <a:t>물체를 구분하기 위해 각각의 특징을 잘 추출하기 위해 </a:t>
            </a:r>
            <a:r>
              <a:rPr lang="en-US" altLang="ko-KR"/>
              <a:t>16</a:t>
            </a:r>
            <a:r>
              <a:rPr lang="ko-KR" altLang="en-US"/>
              <a:t>개의 레이어를 가진 </a:t>
            </a:r>
            <a:r>
              <a:rPr lang="en-US" altLang="ko-KR"/>
              <a:t>VGG16</a:t>
            </a:r>
            <a:r>
              <a:rPr lang="ko-KR" altLang="en-US"/>
              <a:t>을 채택하였습니다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7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딥러닝 모델은 알렉스넷과 </a:t>
            </a:r>
            <a:r>
              <a:rPr lang="en-US" altLang="ko-KR"/>
              <a:t>VGG16</a:t>
            </a:r>
            <a:r>
              <a:rPr lang="ko-KR" altLang="en-US"/>
              <a:t>모델을 사용할 예정입니다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다른 딥러닝 모델에 비해 레이어가 알렉스넷의 경우 도로의 선을 인식하는 용도로 사용하고 </a:t>
            </a:r>
            <a:r>
              <a:rPr lang="en-US" altLang="ko-KR"/>
              <a:t>VGG16</a:t>
            </a:r>
            <a:r>
              <a:rPr lang="ko-KR" altLang="en-US"/>
              <a:t>의 경우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의 경우 표지판과 사람 그리고 신호등을 인식하는 용도로 사용합니다</a:t>
            </a:r>
            <a:r>
              <a:rPr lang="en-US" altLang="ko-KR"/>
              <a:t>.</a:t>
            </a:r>
          </a:p>
          <a:p>
            <a:pPr marL="0" indent="0" latinLnBrk="0">
              <a:buFontTx/>
              <a:buNone/>
            </a:pPr>
            <a:r>
              <a:rPr lang="ko-KR" altLang="en-US"/>
              <a:t>알렉스넷은  </a:t>
            </a:r>
            <a:r>
              <a:rPr lang="en-US" altLang="ko-KR"/>
              <a:t>8</a:t>
            </a:r>
            <a:r>
              <a:rPr lang="ko-KR" altLang="en-US"/>
              <a:t>개의 레이어로 다른 모델에 비해 비교적 가볍습니다</a:t>
            </a:r>
            <a:r>
              <a:rPr lang="en-US" altLang="ko-KR"/>
              <a:t>.</a:t>
            </a:r>
            <a:r>
              <a:rPr lang="ko-KR" altLang="en-US"/>
              <a:t> 따라서</a:t>
            </a:r>
            <a:r>
              <a:rPr lang="en-US" altLang="ko-KR"/>
              <a:t>,</a:t>
            </a:r>
            <a:r>
              <a:rPr lang="ko-KR" altLang="en-US"/>
              <a:t> 간단한 특징을 가진 도로를 인식하고</a:t>
            </a:r>
            <a:r>
              <a:rPr lang="en-US" altLang="ko-KR"/>
              <a:t>,</a:t>
            </a:r>
          </a:p>
          <a:p>
            <a:pPr marL="0" indent="0" latinLnBrk="0">
              <a:buFontTx/>
              <a:buNone/>
            </a:pPr>
            <a:r>
              <a:rPr lang="ko-KR" altLang="en-US"/>
              <a:t>물체를 구분하기 위해 각각의 특징을 잘 추출하기 위해 </a:t>
            </a:r>
            <a:r>
              <a:rPr lang="en-US" altLang="ko-KR"/>
              <a:t>16</a:t>
            </a:r>
            <a:r>
              <a:rPr lang="ko-KR" altLang="en-US"/>
              <a:t>개의 레이어를 가진 </a:t>
            </a:r>
            <a:r>
              <a:rPr lang="en-US" altLang="ko-KR"/>
              <a:t>VGG16</a:t>
            </a:r>
            <a:r>
              <a:rPr lang="ko-KR" altLang="en-US"/>
              <a:t>을 채택하였습니다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4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680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355"/>
            <a:ext cx="74295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1825625"/>
            <a:ext cx="8544560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140" y="365125"/>
            <a:ext cx="213614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355" y="365125"/>
            <a:ext cx="628396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55" y="1825625"/>
            <a:ext cx="8544560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1710055"/>
            <a:ext cx="8543925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40" y="4589780"/>
            <a:ext cx="8543925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355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230" y="1825625"/>
            <a:ext cx="421005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480"/>
            <a:ext cx="419100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230" y="1681480"/>
            <a:ext cx="421132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230" y="2505075"/>
            <a:ext cx="421132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4560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20" y="987425"/>
            <a:ext cx="50152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20" y="987425"/>
            <a:ext cx="50152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685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355" y="6356350"/>
            <a:ext cx="2229485" cy="365760"/>
          </a:xfrm>
        </p:spPr>
        <p:txBody>
          <a:bodyPr/>
          <a:lstStyle/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680" y="6356350"/>
            <a:ext cx="334391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430" y="6356350"/>
            <a:ext cx="2229485" cy="365760"/>
          </a:xfrm>
        </p:spPr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355" y="365125"/>
            <a:ext cx="85439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355" y="1825625"/>
            <a:ext cx="854392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35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680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43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270"/>
            <a:ext cx="8942705" cy="6858635"/>
            <a:chOff x="0" y="1270"/>
            <a:chExt cx="8942705" cy="6858635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순서도: 수동 입력 4"/>
            <p:cNvSpPr>
              <a:spLocks/>
            </p:cNvSpPr>
            <p:nvPr/>
          </p:nvSpPr>
          <p:spPr>
            <a:xfrm rot="16200000" flipH="1" flipV="1">
              <a:off x="1042035" y="-1040765"/>
              <a:ext cx="6858635" cy="8942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순서도: 수동 입력 6"/>
            <p:cNvSpPr>
              <a:spLocks/>
            </p:cNvSpPr>
            <p:nvPr/>
          </p:nvSpPr>
          <p:spPr>
            <a:xfrm rot="16200000" flipH="1" flipV="1">
              <a:off x="724535" y="-723265"/>
              <a:ext cx="6858635" cy="830707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225" y="2729865"/>
            <a:ext cx="994410" cy="708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  <a:r>
              <a:rPr lang="ko-KR" altLang="en-US" sz="40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8225" y="3618230"/>
            <a:ext cx="2049145" cy="876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종합설계프로젝트</a:t>
            </a: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2</a:t>
            </a:r>
          </a:p>
          <a:p>
            <a:pPr marL="0" indent="0" latinLnBrk="0">
              <a:buFontTx/>
              <a:buNone/>
            </a:pPr>
            <a:r>
              <a:rPr lang="en-US" altLang="ko-KR" sz="1700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ITEC402002</a:t>
            </a:r>
          </a:p>
          <a:p>
            <a:pPr marL="0" indent="0" latinLnBrk="0">
              <a:buFontTx/>
              <a:buNone/>
            </a:pPr>
            <a:endParaRPr lang="en-US" altLang="ko-KR" sz="1700" dirty="0">
              <a:solidFill>
                <a:schemeClr val="bg1"/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C9170-7A53-4C49-AE87-137AE590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84" y="1209984"/>
            <a:ext cx="3676135" cy="3676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" y="2245017"/>
            <a:ext cx="1402646" cy="1402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D6C252-F8E2-874E-AB9E-822DE1695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6" y="884536"/>
            <a:ext cx="1717761" cy="1717761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26674BB-3ECC-AA4D-BB88-E4FC6E837C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98" y="3344922"/>
            <a:ext cx="1332178" cy="13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2350F-837B-1248-BE62-CA4143700A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9" y="2097386"/>
            <a:ext cx="1959669" cy="1959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06158A-AFF0-5541-85DF-571147C91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1" y="1798211"/>
            <a:ext cx="2558020" cy="2558020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1E15398-9A89-2545-BAD8-1417100A043C}"/>
              </a:ext>
            </a:extLst>
          </p:cNvPr>
          <p:cNvSpPr/>
          <p:nvPr/>
        </p:nvSpPr>
        <p:spPr>
          <a:xfrm>
            <a:off x="3906240" y="2823906"/>
            <a:ext cx="1495168" cy="50662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30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31" name="그림 123" descr="/Users/isangmin/Library/Group Containers/L48J367XN4.com.infraware.PolarisOffice/EngineTemp/65985/image2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465" y="1986915"/>
            <a:ext cx="1572895" cy="1567180"/>
          </a:xfrm>
          <a:prstGeom prst="rect">
            <a:avLst/>
          </a:prstGeom>
          <a:noFill/>
        </p:spPr>
      </p:pic>
      <p:pic>
        <p:nvPicPr>
          <p:cNvPr id="32" name="그림 124" descr="/Users/isangmin/Library/Group Containers/L48J367XN4.com.infraware.PolarisOffice/EngineTemp/65985/image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20" y="2064384"/>
            <a:ext cx="1146175" cy="1412240"/>
          </a:xfrm>
          <a:prstGeom prst="rect">
            <a:avLst/>
          </a:prstGeom>
          <a:noFill/>
        </p:spPr>
      </p:pic>
      <p:sp>
        <p:nvSpPr>
          <p:cNvPr id="33" name="Pentagon 125"/>
          <p:cNvSpPr>
            <a:spLocks/>
          </p:cNvSpPr>
          <p:nvPr/>
        </p:nvSpPr>
        <p:spPr>
          <a:xfrm rot="10800000" flipV="1">
            <a:off x="836930" y="2038985"/>
            <a:ext cx="2949575" cy="46164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+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OpenCV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텍스트 상자 126"/>
          <p:cNvSpPr txBox="1">
            <a:spLocks/>
          </p:cNvSpPr>
          <p:nvPr/>
        </p:nvSpPr>
        <p:spPr>
          <a:xfrm>
            <a:off x="1085850" y="2689860"/>
            <a:ext cx="2209259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 latinLnBrk="0"/>
            <a:r>
              <a:rPr lang="en-US" altLang="ko-KR" sz="1400" dirty="0">
                <a:latin typeface="나눔고딕" charset="0"/>
                <a:ea typeface="나눔고딕" charset="0"/>
              </a:rPr>
              <a:t>Jetson nano 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제어</a:t>
            </a:r>
            <a:endParaRPr lang="en-US" altLang="ko-KR" sz="1400" dirty="0">
              <a:latin typeface="나눔고딕" charset="0"/>
              <a:ea typeface="나눔고딕" charset="0"/>
            </a:endParaRPr>
          </a:p>
          <a:p>
            <a:pPr algn="ctr" latinLnBrk="0"/>
            <a:r>
              <a:rPr lang="ko-KR" altLang="en-US" sz="1400" dirty="0" err="1">
                <a:latin typeface="나눔고딕" charset="0"/>
                <a:ea typeface="나눔고딕" charset="0"/>
              </a:rPr>
              <a:t>OpenCV로</a:t>
            </a:r>
            <a:r>
              <a:rPr lang="ko-KR" altLang="en-US" sz="1400" dirty="0">
                <a:latin typeface="나눔고딕" charset="0"/>
                <a:ea typeface="나눔고딕" charset="0"/>
              </a:rPr>
              <a:t> 영상 처리 제어</a:t>
            </a:r>
          </a:p>
        </p:txBody>
      </p:sp>
      <p:sp>
        <p:nvSpPr>
          <p:cNvPr id="35" name="Process 130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22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3" name="Rect 0"/>
          <p:cNvSpPr>
            <a:spLocks/>
          </p:cNvSpPr>
          <p:nvPr/>
        </p:nvSpPr>
        <p:spPr>
          <a:xfrm rot="10800000" flipV="1">
            <a:off x="836930" y="2038985"/>
            <a:ext cx="2950210" cy="462280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</a:rPr>
              <a:t>Pytorch</a:t>
            </a: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1085850" y="2689860"/>
            <a:ext cx="284416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1400" dirty="0">
                <a:latin typeface="나눔고딕" charset="0"/>
                <a:ea typeface="나눔고딕" charset="0"/>
              </a:rPr>
              <a:t>Deep learning framework</a:t>
            </a:r>
            <a:endParaRPr lang="ko-KR" altLang="en-US" sz="1400" dirty="0">
              <a:latin typeface="나눔고딕" charset="0"/>
              <a:ea typeface="나눔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6" name="그림 18" descr="/Users/isangmin/Library/Group Containers/L48J367XN4.com.infraware.PolarisOffice/EngineTemp/65985/fImage5853630984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70" y="1177290"/>
            <a:ext cx="2658745" cy="26581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27025" y="1419225"/>
            <a:ext cx="4319116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나눔바른펜" charset="0"/>
                <a:ea typeface="나눔바른펜" charset="0"/>
              </a:rPr>
              <a:t>Convolutional Neural Network(CNN)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  <p:sp>
        <p:nvSpPr>
          <p:cNvPr id="32" name="Process 131"/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E45DD-2A8D-404C-8222-6D50AE17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2305685"/>
            <a:ext cx="3712210" cy="1944370"/>
          </a:xfrm>
          <a:prstGeom prst="rect">
            <a:avLst/>
          </a:prstGeom>
        </p:spPr>
      </p:pic>
      <p:sp>
        <p:nvSpPr>
          <p:cNvPr id="9" name="Rect 0">
            <a:extLst>
              <a:ext uri="{FF2B5EF4-FFF2-40B4-BE49-F238E27FC236}">
                <a16:creationId xmlns:a16="http://schemas.microsoft.com/office/drawing/2014/main" id="{1A876194-AA3D-B345-85D2-4860AB02C030}"/>
              </a:ext>
            </a:extLst>
          </p:cNvPr>
          <p:cNvSpPr txBox="1">
            <a:spLocks/>
          </p:cNvSpPr>
          <p:nvPr/>
        </p:nvSpPr>
        <p:spPr>
          <a:xfrm>
            <a:off x="1802765" y="4453255"/>
            <a:ext cx="81788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 err="1">
                <a:latin typeface="나눔바른펜" charset="0"/>
              </a:rPr>
              <a:t>AlexNet</a:t>
            </a:r>
            <a:endParaRPr lang="ko-KR" altLang="en-US" sz="1300" b="1" dirty="0">
              <a:latin typeface="나눔바른펜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23D9C-A7F7-1340-BFD6-CFDABA83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70" y="2305685"/>
            <a:ext cx="3712210" cy="2098675"/>
          </a:xfrm>
          <a:prstGeom prst="rect">
            <a:avLst/>
          </a:prstGeom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98B8D265-1D03-FD4F-A672-6A577430156C}"/>
              </a:ext>
            </a:extLst>
          </p:cNvPr>
          <p:cNvSpPr txBox="1">
            <a:spLocks/>
          </p:cNvSpPr>
          <p:nvPr/>
        </p:nvSpPr>
        <p:spPr>
          <a:xfrm>
            <a:off x="7074535" y="4453255"/>
            <a:ext cx="726440" cy="2921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 b="1" dirty="0">
                <a:latin typeface="나눔바른펜" charset="0"/>
              </a:rPr>
              <a:t>VGG16</a:t>
            </a:r>
            <a:endParaRPr lang="ko-KR" altLang="en-US" sz="1300" b="1" dirty="0">
              <a:latin typeface="나눔바른펜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cess 131">
            <a:extLst>
              <a:ext uri="{FF2B5EF4-FFF2-40B4-BE49-F238E27FC236}">
                <a16:creationId xmlns:a16="http://schemas.microsoft.com/office/drawing/2014/main" id="{9D34302B-A918-1B4D-A8AE-8B3E50EC126C}"/>
              </a:ext>
            </a:extLst>
          </p:cNvPr>
          <p:cNvSpPr>
            <a:spLocks/>
          </p:cNvSpPr>
          <p:nvPr/>
        </p:nvSpPr>
        <p:spPr>
          <a:xfrm>
            <a:off x="-6985" y="5425440"/>
            <a:ext cx="9907270" cy="1435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E20A98CE-A63B-1F4D-89DC-426B0B8BF21C}"/>
              </a:ext>
            </a:extLst>
          </p:cNvPr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5F088C5-1C51-C441-B1C7-3E871B05F7AE}"/>
              </a:ext>
            </a:extLst>
          </p:cNvPr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7" name="그림 103" descr="/Users/isangmin/Library/Group Containers/L48J367XN4.com.infraware.PolarisOffice/EngineTemp/63671/fImage8064381242.png">
            <a:extLst>
              <a:ext uri="{FF2B5EF4-FFF2-40B4-BE49-F238E27FC236}">
                <a16:creationId xmlns:a16="http://schemas.microsoft.com/office/drawing/2014/main" id="{BDB2946D-0C81-964A-9B64-21ECAFAC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" y="2569784"/>
            <a:ext cx="1729946" cy="1690418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C5810-DCC2-B54E-A608-281FB5E762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7006" r="17744" b="10775"/>
          <a:stretch/>
        </p:blipFill>
        <p:spPr>
          <a:xfrm>
            <a:off x="6989330" y="2503863"/>
            <a:ext cx="2079208" cy="1822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A1409E-71F6-AE44-AD8A-6ED238992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65" y="2375388"/>
            <a:ext cx="2079207" cy="2079207"/>
          </a:xfrm>
          <a:prstGeom prst="rect">
            <a:avLst/>
          </a:prstGeom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D46A92DB-4C4C-AA4A-BCB7-0C043777628A}"/>
              </a:ext>
            </a:extLst>
          </p:cNvPr>
          <p:cNvSpPr>
            <a:spLocks/>
          </p:cNvSpPr>
          <p:nvPr/>
        </p:nvSpPr>
        <p:spPr>
          <a:xfrm>
            <a:off x="327025" y="1419225"/>
            <a:ext cx="3282315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나눔바른펜" charset="0"/>
                <a:ea typeface="나눔바른펜" charset="0"/>
              </a:rPr>
              <a:t>WebRTC + Spring + React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5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27025" y="1419225"/>
            <a:ext cx="2952115" cy="597535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나눔바른펜" charset="0"/>
                <a:ea typeface="나눔바른펜" charset="0"/>
              </a:rPr>
              <a:t>GitHub + Slack</a:t>
            </a:r>
            <a:endParaRPr lang="ko-KR" altLang="en-US" b="1">
              <a:latin typeface="나눔바른펜" charset="0"/>
              <a:ea typeface="나눔바른펜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4" name="그림 20" descr="/Users/isangmin/Library/Group Containers/L48J367XN4.com.infraware.PolarisOffice/EngineTemp/65985/fImage915032286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" y="2651760"/>
            <a:ext cx="4458335" cy="1818005"/>
          </a:xfrm>
          <a:prstGeom prst="rect">
            <a:avLst/>
          </a:prstGeom>
          <a:noFill/>
        </p:spPr>
      </p:pic>
      <p:pic>
        <p:nvPicPr>
          <p:cNvPr id="35" name="그림 21" descr="/Users/isangmin/Library/Group Containers/L48J367XN4.com.infraware.PolarisOffice/EngineTemp/65985/fImage2372932346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0" y="1914525"/>
            <a:ext cx="3296285" cy="32981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C9EC0-4CB4-454B-8D36-5DED4B48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1412723"/>
            <a:ext cx="6105896" cy="34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2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801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추진방법</a:t>
            </a: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F06308-ECF3-47C6-87EB-CF492C9E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37" y="1419225"/>
            <a:ext cx="5678384" cy="31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7025" y="374650"/>
            <a:ext cx="200850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 추진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2910" y="822325"/>
            <a:ext cx="135953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97535" y="1577340"/>
          <a:ext cx="8677910" cy="30372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8775"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 내용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 및 개발환경 구축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 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1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Process 16"/>
          <p:cNvSpPr>
            <a:spLocks/>
          </p:cNvSpPr>
          <p:nvPr/>
        </p:nvSpPr>
        <p:spPr>
          <a:xfrm>
            <a:off x="-6985" y="5425440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7025" y="374650"/>
            <a:ext cx="152463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펜" charset="0"/>
                <a:ea typeface="나눔바른펜" charset="0"/>
              </a:rPr>
              <a:t>팀원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CDBD77-2E75-BF40-AEE6-6FE590A3B5E1}"/>
              </a:ext>
            </a:extLst>
          </p:cNvPr>
          <p:cNvGrpSpPr/>
          <p:nvPr/>
        </p:nvGrpSpPr>
        <p:grpSpPr>
          <a:xfrm>
            <a:off x="484505" y="2045970"/>
            <a:ext cx="8936355" cy="2766695"/>
            <a:chOff x="484505" y="2045970"/>
            <a:chExt cx="8936355" cy="2766695"/>
          </a:xfrm>
        </p:grpSpPr>
        <p:grpSp>
          <p:nvGrpSpPr>
            <p:cNvPr id="4" name="그룹 3"/>
            <p:cNvGrpSpPr/>
            <p:nvPr/>
          </p:nvGrpSpPr>
          <p:grpSpPr>
            <a:xfrm>
              <a:off x="484505" y="2045970"/>
              <a:ext cx="6652260" cy="2762250"/>
              <a:chOff x="484505" y="2045970"/>
              <a:chExt cx="6652260" cy="2762250"/>
            </a:xfrm>
          </p:grpSpPr>
          <p:sp>
            <p:nvSpPr>
              <p:cNvPr id="3" name="사각형: 둥근 모서리 2"/>
              <p:cNvSpPr>
                <a:spLocks/>
              </p:cNvSpPr>
              <p:nvPr/>
            </p:nvSpPr>
            <p:spPr>
              <a:xfrm>
                <a:off x="48450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사각형: 둥근 모서리 5"/>
              <p:cNvSpPr>
                <a:spLocks/>
              </p:cNvSpPr>
              <p:nvPr/>
            </p:nvSpPr>
            <p:spPr>
              <a:xfrm>
                <a:off x="2769235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7" name="사각형: 둥근 모서리 6"/>
              <p:cNvSpPr>
                <a:spLocks/>
              </p:cNvSpPr>
              <p:nvPr/>
            </p:nvSpPr>
            <p:spPr>
              <a:xfrm>
                <a:off x="5053330" y="2045970"/>
                <a:ext cx="2083435" cy="2762250"/>
              </a:xfrm>
              <a:prstGeom prst="roundRect">
                <a:avLst/>
              </a:prstGeom>
              <a:noFill/>
              <a:ln w="12700" cap="flat" cmpd="sng">
                <a:solidFill>
                  <a:srgbClr val="92B84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A92EB0B5-943D-4B46-8DC6-5300B0A96217}"/>
                </a:ext>
              </a:extLst>
            </p:cNvPr>
            <p:cNvSpPr>
              <a:spLocks/>
            </p:cNvSpPr>
            <p:nvPr/>
          </p:nvSpPr>
          <p:spPr>
            <a:xfrm>
              <a:off x="7337425" y="2049780"/>
              <a:ext cx="2083435" cy="2762250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E1BD4-772F-F349-8E4B-433ACAAEEB1B}"/>
              </a:ext>
            </a:extLst>
          </p:cNvPr>
          <p:cNvSpPr txBox="1"/>
          <p:nvPr/>
        </p:nvSpPr>
        <p:spPr>
          <a:xfrm>
            <a:off x="891540" y="4940300"/>
            <a:ext cx="1254125" cy="538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안상준</a:t>
            </a:r>
            <a:r>
              <a:rPr lang="en-US" altLang="ko-Kore-KR" sz="1500" b="1" dirty="0">
                <a:latin typeface="나눔바른펜" charset="0"/>
              </a:rPr>
              <a:t>(</a:t>
            </a:r>
            <a:r>
              <a:rPr lang="ko-Kore-KR" altLang="en-US" sz="1400" b="1" dirty="0">
                <a:latin typeface="나눔바른펜" charset="0"/>
              </a:rPr>
              <a:t>팀장</a:t>
            </a:r>
            <a:r>
              <a:rPr lang="en-US" altLang="ko-Kore-KR" sz="1400" b="1" dirty="0">
                <a:latin typeface="나눔바른펜" charset="0"/>
              </a:rPr>
              <a:t>)</a:t>
            </a:r>
          </a:p>
          <a:p>
            <a:pPr algn="ctr"/>
            <a:r>
              <a:rPr lang="en-US" altLang="ko-Kore-KR" sz="1400" b="1" dirty="0">
                <a:latin typeface="나눔바른펜" charset="0"/>
              </a:rPr>
              <a:t>Back-end</a:t>
            </a:r>
            <a:endParaRPr lang="ko-Kore-KR" altLang="en-US" sz="1400" b="1" dirty="0">
              <a:latin typeface="나눔바른펜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ECBB-041C-E540-AE74-9C978F3211FC}"/>
              </a:ext>
            </a:extLst>
          </p:cNvPr>
          <p:cNvSpPr txBox="1"/>
          <p:nvPr/>
        </p:nvSpPr>
        <p:spPr>
          <a:xfrm>
            <a:off x="3299460" y="4925060"/>
            <a:ext cx="102235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김기현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Back-end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9AA1E-17CB-BF4E-880D-64A5EF6A3FE1}"/>
              </a:ext>
            </a:extLst>
          </p:cNvPr>
          <p:cNvSpPr txBox="1"/>
          <p:nvPr/>
        </p:nvSpPr>
        <p:spPr>
          <a:xfrm>
            <a:off x="5358765" y="4932680"/>
            <a:ext cx="1472565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배재현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Deep learning</a:t>
            </a:r>
            <a:endParaRPr lang="ko-Kore-KR" altLang="en-US" sz="1500" b="1" dirty="0">
              <a:latin typeface="나눔바른펜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C0F77-6A11-7842-B54B-E3E7D636CA84}"/>
              </a:ext>
            </a:extLst>
          </p:cNvPr>
          <p:cNvSpPr txBox="1"/>
          <p:nvPr/>
        </p:nvSpPr>
        <p:spPr>
          <a:xfrm>
            <a:off x="7882255" y="4932680"/>
            <a:ext cx="1055370" cy="553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1500" b="1" dirty="0">
                <a:latin typeface="나눔바른펜" charset="0"/>
              </a:rPr>
              <a:t>이상민</a:t>
            </a:r>
            <a:endParaRPr lang="en-US" altLang="ko-Kore-KR" sz="1500" b="1" dirty="0">
              <a:latin typeface="나눔바른펜" charset="0"/>
            </a:endParaRPr>
          </a:p>
          <a:p>
            <a:pPr algn="ctr"/>
            <a:r>
              <a:rPr lang="en-US" altLang="ko-Kore-KR" sz="1500" b="1" dirty="0">
                <a:latin typeface="나눔바른펜" charset="0"/>
              </a:rPr>
              <a:t>Full-stack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524F04-F2B8-F44F-8CB5-C62BE936E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2298700"/>
            <a:ext cx="1870710" cy="2256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5DC782-8E4E-7046-93D3-0B4E22341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5" y="2448560"/>
            <a:ext cx="2000885" cy="21062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40089-F626-0647-8CE4-74BEED70D3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5" y="2265045"/>
            <a:ext cx="1816100" cy="2379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92A483-5B2B-5543-8159-470B6AECE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5" y="2266950"/>
            <a:ext cx="193992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018155" y="1776730"/>
            <a:ext cx="3032760" cy="3032760"/>
            <a:chOff x="3018155" y="1776730"/>
            <a:chExt cx="3032760" cy="3032760"/>
          </a:xfrm>
          <a:solidFill>
            <a:srgbClr val="000000"/>
          </a:solidFill>
        </p:grpSpPr>
        <p:sp>
          <p:nvSpPr>
            <p:cNvPr id="10" name="막힌 원호 7"/>
            <p:cNvSpPr>
              <a:spLocks/>
            </p:cNvSpPr>
            <p:nvPr/>
          </p:nvSpPr>
          <p:spPr>
            <a:xfrm rot="16200000">
              <a:off x="3282315" y="1868170"/>
              <a:ext cx="2667000" cy="2830195"/>
            </a:xfrm>
            <a:prstGeom prst="blockArc">
              <a:avLst>
                <a:gd name="adj1" fmla="val 10852379"/>
                <a:gd name="adj2" fmla="val 166434"/>
                <a:gd name="adj3" fmla="val 14026"/>
              </a:avLst>
            </a:prstGeom>
            <a:solidFill>
              <a:srgbClr val="A1B86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원형 4"/>
            <p:cNvSpPr>
              <a:spLocks/>
            </p:cNvSpPr>
            <p:nvPr/>
          </p:nvSpPr>
          <p:spPr>
            <a:xfrm rot="11460000">
              <a:off x="3018155" y="1776730"/>
              <a:ext cx="3032760" cy="3032760"/>
            </a:xfrm>
            <a:prstGeom prst="circularArrow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원형 5"/>
            <p:cNvSpPr>
              <a:spLocks/>
            </p:cNvSpPr>
            <p:nvPr/>
          </p:nvSpPr>
          <p:spPr>
            <a:xfrm rot="6180000">
              <a:off x="3018155" y="1776730"/>
              <a:ext cx="3032760" cy="3032760"/>
            </a:xfrm>
            <a:prstGeom prst="circularArrow">
              <a:avLst/>
            </a:prstGeom>
            <a:solidFill>
              <a:srgbClr val="9AB85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화살표: 원형 6"/>
          <p:cNvSpPr>
            <a:spLocks/>
          </p:cNvSpPr>
          <p:nvPr/>
        </p:nvSpPr>
        <p:spPr>
          <a:xfrm rot="156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715429"/>
              <a:gd name="adj5" fmla="val 125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원형 3"/>
          <p:cNvSpPr>
            <a:spLocks/>
          </p:cNvSpPr>
          <p:nvPr/>
        </p:nvSpPr>
        <p:spPr>
          <a:xfrm rot="17220000">
            <a:off x="3018155" y="1776730"/>
            <a:ext cx="3032760" cy="3032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9973"/>
              <a:gd name="adj5" fmla="val 12500"/>
            </a:avLst>
          </a:prstGeom>
          <a:solidFill>
            <a:srgbClr val="9AB8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577205" y="2161540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577205" y="4346575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98725" y="4346575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98725" y="2132330"/>
            <a:ext cx="991869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/Users/isangmin/Library/Group Containers/L48J367XN4.com.infraware.PolarisOffice/EngineTemp/65985/image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90" y="2687320"/>
            <a:ext cx="1202690" cy="1191895"/>
          </a:xfrm>
          <a:prstGeom prst="rect">
            <a:avLst/>
          </a:prstGeom>
          <a:noFill/>
        </p:spPr>
      </p:pic>
      <p:pic>
        <p:nvPicPr>
          <p:cNvPr id="18" name="그림 103" descr="/Users/isangmin/Library/Group Containers/L48J367XN4.com.infraware.PolarisOffice/EngineTemp/65985/image1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150" y="1728470"/>
            <a:ext cx="945515" cy="923925"/>
          </a:xfrm>
          <a:prstGeom prst="rect">
            <a:avLst/>
          </a:prstGeom>
          <a:noFill/>
        </p:spPr>
      </p:pic>
      <p:pic>
        <p:nvPicPr>
          <p:cNvPr id="19" name="Picture 4" descr="/Users/isangmin/Library/Group Containers/L48J367XN4.com.infraware.PolarisOffice/EngineTemp/65985/image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120" y="3480435"/>
            <a:ext cx="1626235" cy="1626235"/>
          </a:xfrm>
          <a:prstGeom prst="rect">
            <a:avLst/>
          </a:prstGeom>
          <a:noFill/>
        </p:spPr>
      </p:pic>
      <p:pic>
        <p:nvPicPr>
          <p:cNvPr id="20" name="Picture 6" descr="/Users/isangmin/Library/Group Containers/L48J367XN4.com.infraware.PolarisOffice/EngineTemp/65985/image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855" y="1136650"/>
            <a:ext cx="1626235" cy="1626235"/>
          </a:xfrm>
          <a:prstGeom prst="rect">
            <a:avLst/>
          </a:prstGeom>
          <a:noFill/>
        </p:spPr>
      </p:pic>
      <p:pic>
        <p:nvPicPr>
          <p:cNvPr id="21" name="Picture 8" descr="/Users/isangmin/Library/Group Containers/L48J367XN4.com.infraware.PolarisOffice/EngineTemp/65985/image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6014" y="1430020"/>
            <a:ext cx="1333500" cy="1333500"/>
          </a:xfrm>
          <a:prstGeom prst="rect">
            <a:avLst/>
          </a:prstGeom>
          <a:noFill/>
        </p:spPr>
      </p:pic>
      <p:pic>
        <p:nvPicPr>
          <p:cNvPr id="22" name="Picture 10" descr="/Users/isangmin/Library/Group Containers/L48J367XN4.com.infraware.PolarisOffice/EngineTemp/65985/image3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065" y="3414395"/>
            <a:ext cx="1626235" cy="1626235"/>
          </a:xfrm>
          <a:prstGeom prst="rect">
            <a:avLst/>
          </a:prstGeom>
          <a:noFill/>
        </p:spPr>
      </p:pic>
      <p:sp>
        <p:nvSpPr>
          <p:cNvPr id="23" name="텍스트 상자 3"/>
          <p:cNvSpPr txBox="1">
            <a:spLocks/>
          </p:cNvSpPr>
          <p:nvPr/>
        </p:nvSpPr>
        <p:spPr>
          <a:xfrm>
            <a:off x="327025" y="374650"/>
            <a:ext cx="289623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기대효과 및 활용방안</a:t>
            </a:r>
          </a:p>
        </p:txBody>
      </p:sp>
      <p:sp>
        <p:nvSpPr>
          <p:cNvPr id="24" name="텍스트 상자 4"/>
          <p:cNvSpPr txBox="1">
            <a:spLocks/>
          </p:cNvSpPr>
          <p:nvPr/>
        </p:nvSpPr>
        <p:spPr>
          <a:xfrm>
            <a:off x="422910" y="822325"/>
            <a:ext cx="90551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49525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327025" y="374650"/>
            <a:ext cx="277495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rgbClr val="9AB85E"/>
                </a:solidFill>
                <a:latin typeface="나눔바른펜" charset="0"/>
                <a:ea typeface="나눔바른펜" charset="0"/>
              </a:rPr>
              <a:t>과제 추진 일정(미완)</a:t>
            </a: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422910" y="822325"/>
            <a:ext cx="136017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9AB85E"/>
                </a:solidFill>
              </a:rPr>
              <a:t>- </a:t>
            </a:r>
            <a:r>
              <a:rPr lang="ko-KR" altLang="en-US" sz="1400">
                <a:solidFill>
                  <a:srgbClr val="9AB85E"/>
                </a:solidFill>
              </a:rPr>
              <a:t>과제 추진 일정</a:t>
            </a:r>
          </a:p>
        </p:txBody>
      </p:sp>
      <p:graphicFrame>
        <p:nvGraphicFramePr>
          <p:cNvPr id="26" name="Table 3"/>
          <p:cNvGraphicFramePr>
            <a:graphicFrameLocks noGrp="1"/>
          </p:cNvGraphicFramePr>
          <p:nvPr/>
        </p:nvGraphicFramePr>
        <p:xfrm>
          <a:off x="597535" y="1577340"/>
          <a:ext cx="8677910" cy="31692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8775"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No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연구개발 내용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추 진 일 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비고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1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6</a:t>
                      </a:r>
                      <a:endParaRPr lang="ko-KR" altLang="en-US" sz="1600" b="1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1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요구사항분석 및 개발환경 구축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2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자율주행 훈련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3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논문작성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4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WebRTC</a:t>
                      </a: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환경조성 및 구현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sz="16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5</a:t>
                      </a:r>
                      <a:endParaRPr lang="ko-KR" altLang="en-US" sz="16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b="0" i="0" kern="0">
                          <a:solidFill>
                            <a:srgbClr val="000000"/>
                          </a:solidFill>
                          <a:latin typeface="타이포_쌍문동 B" charset="0"/>
                          <a:ea typeface="타이포_쌍문동 B" charset="0"/>
                        </a:rPr>
                        <a:t>최종 문서 작성 및 오류수정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base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400" b="0" i="0" kern="0">
                        <a:solidFill>
                          <a:srgbClr val="000000"/>
                        </a:solidFill>
                        <a:latin typeface="타이포_쌍문동 B" charset="0"/>
                        <a:ea typeface="타이포_쌍문동 B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" descr="/Users/isangmin/Library/Group Containers/L48J367XN4.com.infraware.PolarisOffice/EngineTemp/65985/image31.em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635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 </a:t>
            </a:r>
            <a:r>
              <a:rPr lang="ko-KR" altLang="en-US" sz="1400">
                <a:solidFill>
                  <a:srgbClr val="86B838"/>
                </a:solidFill>
              </a:rPr>
              <a:t>예상 성과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E15A2-E8C8-423C-A5F2-CF461C5F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70" y="1500505"/>
            <a:ext cx="3202940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C69BFFA-CBE0-4A89-9272-B90D9F16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35" y="1500505"/>
            <a:ext cx="3372485" cy="47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6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96AF7-8942-044D-9AB8-08949C2A7EA4}"/>
              </a:ext>
            </a:extLst>
          </p:cNvPr>
          <p:cNvSpPr txBox="1"/>
          <p:nvPr/>
        </p:nvSpPr>
        <p:spPr>
          <a:xfrm>
            <a:off x="327025" y="374650"/>
            <a:ext cx="152477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회의 사진</a:t>
            </a:r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CDEFDE88-4C90-4044-9105-DF770AE25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2436083"/>
            <a:ext cx="4425778" cy="2766111"/>
          </a:xfrm>
          <a:prstGeom prst="rect">
            <a:avLst/>
          </a:prstGeom>
        </p:spPr>
      </p:pic>
      <p:pic>
        <p:nvPicPr>
          <p:cNvPr id="6" name="그림 5" descr="사람, 실내, 천장이(가) 표시된 사진&#10;&#10;자동 생성된 설명">
            <a:extLst>
              <a:ext uri="{FF2B5EF4-FFF2-40B4-BE49-F238E27FC236}">
                <a16:creationId xmlns:a16="http://schemas.microsoft.com/office/drawing/2014/main" id="{CC6723E2-5880-5C46-B2BC-E4C942BB2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07" y="2436082"/>
            <a:ext cx="4149168" cy="27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7025" y="374650"/>
            <a:ext cx="141605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참고자료</a:t>
            </a:r>
          </a:p>
        </p:txBody>
      </p:sp>
      <p:sp>
        <p:nvSpPr>
          <p:cNvPr id="28" name="텍스트 상자 138">
            <a:extLst>
              <a:ext uri="{FF2B5EF4-FFF2-40B4-BE49-F238E27FC236}">
                <a16:creationId xmlns:a16="http://schemas.microsoft.com/office/drawing/2014/main" id="{5E4291C9-2F50-124F-AEBF-0677A7E4813B}"/>
              </a:ext>
            </a:extLst>
          </p:cNvPr>
          <p:cNvSpPr txBox="1">
            <a:spLocks/>
          </p:cNvSpPr>
          <p:nvPr/>
        </p:nvSpPr>
        <p:spPr>
          <a:xfrm>
            <a:off x="2727960" y="1829435"/>
            <a:ext cx="4450080" cy="2124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endParaRPr lang="ko-KR" altLang="en-US" sz="2400" b="1" dirty="0">
              <a:solidFill>
                <a:srgbClr val="86B838"/>
              </a:solidFill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https://www.youtube.com/watch?v=oysPuGmhWgU </a:t>
            </a:r>
            <a:endParaRPr lang="ko-KR" altLang="en-US" sz="1200" b="1" dirty="0">
              <a:latin typeface="나눔바른펜" charset="0"/>
            </a:endParaRPr>
          </a:p>
          <a:p>
            <a:r>
              <a:rPr sz="1200" b="1" dirty="0">
                <a:latin typeface="나눔바른펜" charset="0"/>
              </a:rPr>
              <a:t>2018 </a:t>
            </a:r>
            <a:r>
              <a:rPr sz="1200" b="1" dirty="0" err="1">
                <a:latin typeface="나눔바른펜" charset="0"/>
              </a:rPr>
              <a:t>한이음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영상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딥러닝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기반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자율주행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미니카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구현NVIDIA</a:t>
            </a:r>
            <a:r>
              <a:rPr sz="1200" b="1" dirty="0">
                <a:latin typeface="나눔바른펜" charset="0"/>
              </a:rPr>
              <a:t> Jetson TX2 </a:t>
            </a:r>
            <a:r>
              <a:rPr sz="1200" b="1" dirty="0" err="1">
                <a:latin typeface="나눔바른펜" charset="0"/>
              </a:rPr>
              <a:t>임베디드</a:t>
            </a:r>
            <a:r>
              <a:rPr sz="1200" b="1" dirty="0">
                <a:latin typeface="나눔바른펜" charset="0"/>
              </a:rPr>
              <a:t> AI </a:t>
            </a:r>
            <a:r>
              <a:rPr sz="1200" b="1" dirty="0" err="1">
                <a:latin typeface="나눔바른펜" charset="0"/>
              </a:rPr>
              <a:t>기반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https://m.post.naver.com/viewer/postView.nhn?volumeNo=17514395&amp;memberNo=19850389</a:t>
            </a:r>
            <a:endParaRPr lang="ko-KR" altLang="en-US" sz="1200" b="1" dirty="0">
              <a:latin typeface="나눔바른펜" charset="0"/>
            </a:endParaRPr>
          </a:p>
          <a:p>
            <a:pPr marL="0" indent="0" algn="l" hangingPunct="1"/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초저지연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데이터</a:t>
            </a:r>
            <a:r>
              <a:rPr sz="1200" b="1" dirty="0">
                <a:latin typeface="나눔바른펜" charset="0"/>
              </a:rPr>
              <a:t> </a:t>
            </a:r>
            <a:r>
              <a:rPr sz="1200" b="1" dirty="0" err="1">
                <a:latin typeface="나눔바른펜" charset="0"/>
              </a:rPr>
              <a:t>전송</a:t>
            </a:r>
            <a:endParaRPr lang="ko-KR" altLang="en-US" sz="1200" b="1" dirty="0">
              <a:latin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3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/>
        </p:nvGrpSpPr>
        <p:grpSpPr>
          <a:xfrm>
            <a:off x="0" y="1270"/>
            <a:ext cx="8943340" cy="6859270"/>
            <a:chOff x="0" y="1270"/>
            <a:chExt cx="8943340" cy="6859270"/>
          </a:xfr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</p:grpSpPr>
        <p:sp>
          <p:nvSpPr>
            <p:cNvPr id="5" name="Rect 0"/>
            <p:cNvSpPr>
              <a:spLocks/>
            </p:cNvSpPr>
            <p:nvPr/>
          </p:nvSpPr>
          <p:spPr>
            <a:xfrm rot="16200000" flipH="1" flipV="1">
              <a:off x="1042035" y="-1040765"/>
              <a:ext cx="6859270" cy="8943340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 rot="16200000" flipH="1" flipV="1">
              <a:off x="724535" y="-723265"/>
              <a:ext cx="6859270" cy="8307705"/>
            </a:xfrm>
            <a:prstGeom prst="flowChartManualInput">
              <a:avLst/>
            </a:prstGeom>
            <a:grpFill/>
            <a:ln w="12700" cap="flat" cmpd="sng">
              <a:solidFill>
                <a:srgbClr val="3F551A">
                  <a:alpha val="100000"/>
                </a:srgb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9" name="Rect 0"/>
          <p:cNvSpPr txBox="1">
            <a:spLocks/>
          </p:cNvSpPr>
          <p:nvPr/>
        </p:nvSpPr>
        <p:spPr>
          <a:xfrm>
            <a:off x="1038225" y="2729865"/>
            <a:ext cx="261366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-635" y="275590"/>
            <a:ext cx="9907270" cy="67373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27025" y="374650"/>
            <a:ext cx="13887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나눔바른펜" charset="0"/>
                <a:ea typeface="나눔바른펜" charset="0"/>
              </a:rPr>
              <a:t>회사 소개</a:t>
            </a: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4584700" y="5755640"/>
            <a:ext cx="701675" cy="5530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안병준</a:t>
            </a:r>
            <a:endParaRPr lang="ko-KR" altLang="en-US" sz="1500" b="1">
              <a:latin typeface="나눔바른펜" charset="0"/>
              <a:ea typeface="나눔바른펜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500" b="1">
                <a:latin typeface="나눔바른펜" charset="0"/>
                <a:ea typeface="나눔바른펜" charset="0"/>
              </a:rPr>
              <a:t>멘토</a:t>
            </a:r>
            <a:endParaRPr lang="ko-KR" altLang="en-US" sz="1500" b="1">
              <a:latin typeface="나눔바른펜" charset="0"/>
              <a:ea typeface="나눔바른펜" charset="0"/>
            </a:endParaRPr>
          </a:p>
        </p:txBody>
      </p:sp>
      <p:grpSp>
        <p:nvGrpSpPr>
          <p:cNvPr id="28" name="그룹 34"/>
          <p:cNvGrpSpPr/>
          <p:nvPr/>
        </p:nvGrpSpPr>
        <p:grpSpPr>
          <a:xfrm>
            <a:off x="1440180" y="1609725"/>
            <a:ext cx="7026910" cy="3963035"/>
            <a:chOff x="1440180" y="1609725"/>
            <a:chExt cx="7026910" cy="3963035"/>
          </a:xfrm>
        </p:grpSpPr>
        <p:sp>
          <p:nvSpPr>
            <p:cNvPr id="16" name="Rounded Rectangle 25"/>
            <p:cNvSpPr>
              <a:spLocks/>
            </p:cNvSpPr>
            <p:nvPr/>
          </p:nvSpPr>
          <p:spPr>
            <a:xfrm>
              <a:off x="1440180" y="1609725"/>
              <a:ext cx="7026910" cy="3963035"/>
            </a:xfrm>
            <a:prstGeom prst="roundRect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26" name="그림 28" descr="/Users/isangmin/Library/Group Containers/L48J367XN4.com.infraware.PolarisOffice/EngineTemp/65985/fImage34652369971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50" y="1711960"/>
              <a:ext cx="3239135" cy="851535"/>
            </a:xfrm>
            <a:prstGeom prst="rect">
              <a:avLst/>
            </a:prstGeom>
            <a:noFill/>
          </p:spPr>
        </p:pic>
        <p:pic>
          <p:nvPicPr>
            <p:cNvPr id="27" name="그림 29" descr="/Users/isangmin/Library/Group Containers/L48J367XN4.com.infraware.PolarisOffice/EngineTemp/65985/fImage17579363709150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35" y="2720340"/>
              <a:ext cx="3172460" cy="25495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>
            <a:spLocks/>
          </p:cNvSpPr>
          <p:nvPr/>
        </p:nvSpPr>
        <p:spPr>
          <a:xfrm>
            <a:off x="2078990" y="701675"/>
            <a:ext cx="7200265" cy="1010285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08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5400">
                <a:latin typeface="나눔고딕 ExtraBold" charset="0"/>
                <a:ea typeface="나눔고딕 ExtraBold" charset="0"/>
              </a:rPr>
              <a:t>INDEX</a:t>
            </a:r>
            <a:endParaRPr lang="ko-KR" altLang="en-US" sz="5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06425" y="701675"/>
            <a:ext cx="1271270" cy="1010285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710" y="2954655"/>
            <a:ext cx="8672830" cy="635"/>
          </a:xfrm>
          <a:prstGeom prst="line">
            <a:avLst/>
          </a:prstGeom>
          <a:ln w="1905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679065" y="2863215"/>
            <a:ext cx="895985" cy="1356360"/>
            <a:chOff x="2679065" y="2863215"/>
            <a:chExt cx="895985" cy="1356360"/>
          </a:xfrm>
        </p:grpSpPr>
        <p:sp>
          <p:nvSpPr>
            <p:cNvPr id="9" name="타원 8"/>
            <p:cNvSpPr>
              <a:spLocks/>
            </p:cNvSpPr>
            <p:nvPr/>
          </p:nvSpPr>
          <p:spPr>
            <a:xfrm>
              <a:off x="3035300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3" name="눈물 방울 12"/>
            <p:cNvSpPr>
              <a:spLocks/>
            </p:cNvSpPr>
            <p:nvPr/>
          </p:nvSpPr>
          <p:spPr>
            <a:xfrm rot="18900000">
              <a:off x="267906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79435" y="2863215"/>
            <a:ext cx="895985" cy="1356360"/>
            <a:chOff x="8179435" y="2863215"/>
            <a:chExt cx="895985" cy="1356360"/>
          </a:xfrm>
        </p:grpSpPr>
        <p:sp>
          <p:nvSpPr>
            <p:cNvPr id="11" name="타원 10"/>
            <p:cNvSpPr>
              <a:spLocks/>
            </p:cNvSpPr>
            <p:nvPr/>
          </p:nvSpPr>
          <p:spPr>
            <a:xfrm>
              <a:off x="8536305" y="286321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눈물 방울 14"/>
            <p:cNvSpPr>
              <a:spLocks/>
            </p:cNvSpPr>
            <p:nvPr/>
          </p:nvSpPr>
          <p:spPr>
            <a:xfrm rot="18900000">
              <a:off x="8179435" y="332359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5854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205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345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987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1210" y="3478530"/>
            <a:ext cx="43307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67995" y="4438650"/>
            <a:ext cx="16116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 dirty="0"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247265" y="4433570"/>
            <a:ext cx="176276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332605" y="4433570"/>
            <a:ext cx="1243965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과제 추진 일정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932805" y="4433570"/>
            <a:ext cx="172593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기대효과 및 활용방안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181340" y="4428490"/>
            <a:ext cx="876300" cy="3079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>
                <a:latin typeface="나눔바른펜" charset="0"/>
                <a:ea typeface="나눔바른펜" charset="0"/>
              </a:rPr>
              <a:t>예상 성과</a:t>
            </a: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775970" y="4744720"/>
            <a:ext cx="10083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목적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필요성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2590165" y="4744720"/>
            <a:ext cx="116268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내용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과제 추진방법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58945" y="4935220"/>
            <a:ext cx="31051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200">
              <a:latin typeface="나눔바른펜" charset="0"/>
              <a:ea typeface="나눔바른펜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6395720" y="4744720"/>
            <a:ext cx="80010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기대효과</a:t>
            </a:r>
          </a:p>
          <a:p>
            <a:pPr marL="0" indent="0" latinLnBrk="0">
              <a:buFontTx/>
              <a:buNone/>
            </a:pPr>
            <a:r>
              <a:rPr lang="ko-KR" altLang="en-US" sz="1200" dirty="0">
                <a:latin typeface="나눔바른펜" charset="0"/>
                <a:ea typeface="나눔바른펜" charset="0"/>
              </a:rPr>
              <a:t>활용방안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808355"/>
            <a:ext cx="803275" cy="795655"/>
          </a:xfrm>
          <a:prstGeom prst="rect">
            <a:avLst/>
          </a:prstGeom>
        </p:spPr>
      </p:pic>
      <p:grpSp>
        <p:nvGrpSpPr>
          <p:cNvPr id="41" name="그룹 137"/>
          <p:cNvGrpSpPr/>
          <p:nvPr/>
        </p:nvGrpSpPr>
        <p:grpSpPr>
          <a:xfrm>
            <a:off x="4508500" y="2872105"/>
            <a:ext cx="895985" cy="1356360"/>
            <a:chOff x="4508500" y="2872105"/>
            <a:chExt cx="895985" cy="1356360"/>
          </a:xfrm>
        </p:grpSpPr>
        <p:sp>
          <p:nvSpPr>
            <p:cNvPr id="42" name="Oval 135"/>
            <p:cNvSpPr>
              <a:spLocks/>
            </p:cNvSpPr>
            <p:nvPr/>
          </p:nvSpPr>
          <p:spPr>
            <a:xfrm>
              <a:off x="4864735" y="287210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Teardrop 136"/>
            <p:cNvSpPr>
              <a:spLocks/>
            </p:cNvSpPr>
            <p:nvPr/>
          </p:nvSpPr>
          <p:spPr>
            <a:xfrm rot="18900000">
              <a:off x="4508500" y="333248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4" name="그룹 143"/>
          <p:cNvGrpSpPr/>
          <p:nvPr/>
        </p:nvGrpSpPr>
        <p:grpSpPr>
          <a:xfrm>
            <a:off x="833120" y="2865120"/>
            <a:ext cx="895985" cy="1356360"/>
            <a:chOff x="833120" y="2865120"/>
            <a:chExt cx="895985" cy="1356360"/>
          </a:xfrm>
        </p:grpSpPr>
        <p:sp>
          <p:nvSpPr>
            <p:cNvPr id="45" name="Oval 141"/>
            <p:cNvSpPr>
              <a:spLocks/>
            </p:cNvSpPr>
            <p:nvPr/>
          </p:nvSpPr>
          <p:spPr>
            <a:xfrm>
              <a:off x="1189355" y="2865120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Teardrop 142"/>
            <p:cNvSpPr>
              <a:spLocks/>
            </p:cNvSpPr>
            <p:nvPr/>
          </p:nvSpPr>
          <p:spPr>
            <a:xfrm rot="18900000">
              <a:off x="833120" y="3325495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7" name="그룹 149"/>
          <p:cNvGrpSpPr/>
          <p:nvPr/>
        </p:nvGrpSpPr>
        <p:grpSpPr>
          <a:xfrm>
            <a:off x="6352540" y="2864485"/>
            <a:ext cx="895985" cy="1356360"/>
            <a:chOff x="6352540" y="2864485"/>
            <a:chExt cx="895985" cy="1356360"/>
          </a:xfrm>
        </p:grpSpPr>
        <p:sp>
          <p:nvSpPr>
            <p:cNvPr id="48" name="Oval 147"/>
            <p:cNvSpPr>
              <a:spLocks/>
            </p:cNvSpPr>
            <p:nvPr/>
          </p:nvSpPr>
          <p:spPr>
            <a:xfrm>
              <a:off x="6708775" y="2864485"/>
              <a:ext cx="183515" cy="183515"/>
            </a:xfrm>
            <a:prstGeom prst="ellipse">
              <a:avLst/>
            </a:prstGeom>
            <a:solidFill>
              <a:srgbClr val="87B838"/>
            </a:solidFill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Teardrop 148"/>
            <p:cNvSpPr>
              <a:spLocks/>
            </p:cNvSpPr>
            <p:nvPr/>
          </p:nvSpPr>
          <p:spPr>
            <a:xfrm rot="18900000">
              <a:off x="6352540" y="3324860"/>
              <a:ext cx="895985" cy="895985"/>
            </a:xfrm>
            <a:prstGeom prst="teardrop">
              <a:avLst/>
            </a:prstGeom>
            <a:noFill/>
            <a:ln w="12700" cap="flat" cmpd="sng">
              <a:solidFill>
                <a:srgbClr val="92B84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7025" y="374650"/>
            <a:ext cx="26727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910" y="822325"/>
            <a:ext cx="1152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필요성</a:t>
            </a:r>
          </a:p>
        </p:txBody>
      </p:sp>
      <p:grpSp>
        <p:nvGrpSpPr>
          <p:cNvPr id="26" name="그룹 17"/>
          <p:cNvGrpSpPr/>
          <p:nvPr/>
        </p:nvGrpSpPr>
        <p:grpSpPr>
          <a:xfrm>
            <a:off x="3296285" y="2222500"/>
            <a:ext cx="3314065" cy="3315970"/>
            <a:chOff x="3296285" y="2222500"/>
            <a:chExt cx="3314065" cy="3315970"/>
          </a:xfrm>
        </p:grpSpPr>
        <p:sp>
          <p:nvSpPr>
            <p:cNvPr id="2" name="타원 1"/>
            <p:cNvSpPr>
              <a:spLocks/>
            </p:cNvSpPr>
            <p:nvPr/>
          </p:nvSpPr>
          <p:spPr>
            <a:xfrm>
              <a:off x="3296285" y="2222500"/>
              <a:ext cx="3314065" cy="3315970"/>
            </a:xfrm>
            <a:prstGeom prst="ellipse">
              <a:avLst/>
            </a:prstGeom>
            <a:noFill/>
            <a:ln w="28575" cap="flat" cmpd="sng">
              <a:solidFill>
                <a:srgbClr val="91B84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19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285" y="3169920"/>
              <a:ext cx="1440180" cy="1437640"/>
            </a:xfrm>
            <a:prstGeom prst="rect">
              <a:avLst/>
            </a:prstGeom>
            <a:noFill/>
          </p:spPr>
        </p:pic>
        <p:pic>
          <p:nvPicPr>
            <p:cNvPr id="20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790" y="3091180"/>
              <a:ext cx="1430020" cy="1437640"/>
            </a:xfrm>
            <a:prstGeom prst="rect">
              <a:avLst/>
            </a:prstGeom>
            <a:noFill/>
          </p:spPr>
        </p:pic>
        <p:pic>
          <p:nvPicPr>
            <p:cNvPr id="21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55" y="3707765"/>
              <a:ext cx="364490" cy="360680"/>
            </a:xfrm>
            <a:prstGeom prst="rect">
              <a:avLst/>
            </a:prstGeom>
            <a:noFill/>
          </p:spPr>
        </p:pic>
      </p:grp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45" y="4893945"/>
            <a:ext cx="3827145" cy="1080770"/>
          </a:xfrm>
          <a:prstGeom prst="rect">
            <a:avLst/>
          </a:prstGeom>
          <a:noFill/>
        </p:spPr>
      </p:pic>
      <p:pic>
        <p:nvPicPr>
          <p:cNvPr id="23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4655820"/>
            <a:ext cx="4251960" cy="1080770"/>
          </a:xfrm>
          <a:prstGeom prst="rect">
            <a:avLst/>
          </a:prstGeom>
          <a:noFill/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2349500"/>
            <a:ext cx="4251960" cy="1080770"/>
          </a:xfrm>
          <a:prstGeom prst="rect">
            <a:avLst/>
          </a:prstGeom>
          <a:noFill/>
        </p:spPr>
      </p:pic>
      <p:pic>
        <p:nvPicPr>
          <p:cNvPr id="25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" y="2176145"/>
            <a:ext cx="4251960" cy="1080770"/>
          </a:xfrm>
          <a:prstGeom prst="rect">
            <a:avLst/>
          </a:prstGeom>
          <a:noFill/>
        </p:spPr>
      </p:pic>
      <p:pic>
        <p:nvPicPr>
          <p:cNvPr id="27" name="그림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90" y="1146175"/>
            <a:ext cx="4251960" cy="1080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0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327025" y="374650"/>
            <a:ext cx="297370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목적 및 필요성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22910" y="822325"/>
            <a:ext cx="9855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solidFill>
                  <a:srgbClr val="86B838"/>
                </a:solidFill>
              </a:rPr>
              <a:t>- 과제 목적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42538-41C9-B442-8E41-1149C215D81B}"/>
              </a:ext>
            </a:extLst>
          </p:cNvPr>
          <p:cNvGrpSpPr/>
          <p:nvPr/>
        </p:nvGrpSpPr>
        <p:grpSpPr>
          <a:xfrm>
            <a:off x="5862955" y="1842135"/>
            <a:ext cx="3333750" cy="3096895"/>
            <a:chOff x="5862955" y="1842135"/>
            <a:chExt cx="3333750" cy="30968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ACEA8-FBA7-9E49-A204-8B64E6398A5F}"/>
                </a:ext>
              </a:extLst>
            </p:cNvPr>
            <p:cNvSpPr txBox="1"/>
            <p:nvPr/>
          </p:nvSpPr>
          <p:spPr>
            <a:xfrm>
              <a:off x="6913880" y="4570095"/>
              <a:ext cx="190690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ore-KR" sz="1400" dirty="0">
                  <a:solidFill>
                    <a:srgbClr val="86B838"/>
                  </a:solidFill>
                </a:rPr>
                <a:t>Nvidia</a:t>
              </a:r>
              <a:r>
                <a:rPr kumimoji="1" lang="en-US" altLang="ko-Kore-KR" dirty="0"/>
                <a:t> Jetson Nano </a:t>
              </a:r>
              <a:endParaRPr kumimoji="1" lang="ko-Kore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B3EA1D-6337-AF4C-8DEA-F32187AA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2955" y="1842135"/>
              <a:ext cx="3333750" cy="27279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C839F8-C17E-C04C-891B-D763DE4A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2021205"/>
            <a:ext cx="2374900" cy="23749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8688D5D-7213-8344-9FEC-0370F87DBAD4}"/>
              </a:ext>
            </a:extLst>
          </p:cNvPr>
          <p:cNvSpPr/>
          <p:nvPr/>
        </p:nvSpPr>
        <p:spPr>
          <a:xfrm>
            <a:off x="3886200" y="2961640"/>
            <a:ext cx="1828800" cy="59626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눈물 방울 31">
            <a:extLst>
              <a:ext uri="{FF2B5EF4-FFF2-40B4-BE49-F238E27FC236}">
                <a16:creationId xmlns:a16="http://schemas.microsoft.com/office/drawing/2014/main" id="{DC50E54E-C41A-724B-BF96-98098BC4B0F1}"/>
              </a:ext>
            </a:extLst>
          </p:cNvPr>
          <p:cNvSpPr>
            <a:spLocks/>
          </p:cNvSpPr>
          <p:nvPr/>
        </p:nvSpPr>
        <p:spPr>
          <a:xfrm>
            <a:off x="8051892" y="2346930"/>
            <a:ext cx="1555801" cy="1461835"/>
          </a:xfrm>
          <a:prstGeom prst="teardrop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910" y="822325"/>
            <a:ext cx="945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86B838"/>
                </a:solidFill>
              </a:rPr>
              <a:t>-</a:t>
            </a:r>
            <a:r>
              <a:rPr lang="ko-KR" altLang="en-US" sz="1400">
                <a:solidFill>
                  <a:srgbClr val="86B838"/>
                </a:solidFill>
              </a:rPr>
              <a:t>과제 내용</a:t>
            </a:r>
          </a:p>
        </p:txBody>
      </p:sp>
      <p:grpSp>
        <p:nvGrpSpPr>
          <p:cNvPr id="37" name="그룹 37"/>
          <p:cNvGrpSpPr/>
          <p:nvPr/>
        </p:nvGrpSpPr>
        <p:grpSpPr>
          <a:xfrm>
            <a:off x="225203" y="2341777"/>
            <a:ext cx="7485414" cy="1983088"/>
            <a:chOff x="932179" y="2243455"/>
            <a:chExt cx="8062595" cy="2273300"/>
          </a:xfrm>
        </p:grpSpPr>
        <p:grpSp>
          <p:nvGrpSpPr>
            <p:cNvPr id="6" name="그룹 5"/>
            <p:cNvGrpSpPr/>
            <p:nvPr/>
          </p:nvGrpSpPr>
          <p:grpSpPr>
            <a:xfrm>
              <a:off x="1010920" y="2243455"/>
              <a:ext cx="7904480" cy="1675130"/>
              <a:chOff x="1010920" y="2243455"/>
              <a:chExt cx="7904480" cy="1675130"/>
            </a:xfrm>
            <a:solidFill>
              <a:srgbClr val="87B838"/>
            </a:solidFill>
          </p:grpSpPr>
          <p:sp>
            <p:nvSpPr>
              <p:cNvPr id="2" name="눈물 방울 1"/>
              <p:cNvSpPr>
                <a:spLocks/>
              </p:cNvSpPr>
              <p:nvPr/>
            </p:nvSpPr>
            <p:spPr>
              <a:xfrm>
                <a:off x="1010920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" name="눈물 방울 2"/>
              <p:cNvSpPr>
                <a:spLocks/>
              </p:cNvSpPr>
              <p:nvPr/>
            </p:nvSpPr>
            <p:spPr>
              <a:xfrm>
                <a:off x="3087370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" name="눈물 방울 3"/>
              <p:cNvSpPr>
                <a:spLocks/>
              </p:cNvSpPr>
              <p:nvPr/>
            </p:nvSpPr>
            <p:spPr>
              <a:xfrm>
                <a:off x="5163185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눈물 방울 4"/>
              <p:cNvSpPr>
                <a:spLocks/>
              </p:cNvSpPr>
              <p:nvPr/>
            </p:nvSpPr>
            <p:spPr>
              <a:xfrm>
                <a:off x="7239635" y="2243455"/>
                <a:ext cx="1675765" cy="1675765"/>
              </a:xfrm>
              <a:prstGeom prst="teardrop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7" name="직사각형 6"/>
            <p:cNvSpPr>
              <a:spLocks/>
            </p:cNvSpPr>
            <p:nvPr/>
          </p:nvSpPr>
          <p:spPr>
            <a:xfrm>
              <a:off x="932179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Jetson Nano</a:t>
              </a: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>
              <a:off x="300863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>
                  <a:latin typeface="나눔바른펜" charset="0"/>
                  <a:ea typeface="나눔바른펜" charset="0"/>
                </a:rPr>
                <a:t>WebRTC</a:t>
              </a:r>
            </a:p>
          </p:txBody>
        </p:sp>
        <p:sp>
          <p:nvSpPr>
            <p:cNvPr id="23" name="직사각형 22"/>
            <p:cNvSpPr>
              <a:spLocks/>
            </p:cNvSpPr>
            <p:nvPr/>
          </p:nvSpPr>
          <p:spPr>
            <a:xfrm>
              <a:off x="508508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Spring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4" name="직사각형 23"/>
            <p:cNvSpPr>
              <a:spLocks/>
            </p:cNvSpPr>
            <p:nvPr/>
          </p:nvSpPr>
          <p:spPr>
            <a:xfrm>
              <a:off x="7161530" y="4197350"/>
              <a:ext cx="1833244" cy="319405"/>
            </a:xfrm>
            <a:prstGeom prst="rect">
              <a:avLst/>
            </a:prstGeom>
            <a:solidFill>
              <a:srgbClr val="87B83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b="1">
                  <a:latin typeface="나눔바른펜" charset="0"/>
                  <a:ea typeface="나눔바른펜" charset="0"/>
                </a:rPr>
                <a:t>React</a:t>
              </a:r>
              <a:endParaRPr lang="ko-KR" altLang="en-US" sz="1400" b="1">
                <a:latin typeface="나눔바른펜" charset="0"/>
                <a:ea typeface="나눔바른펜" charset="0"/>
              </a:endParaRPr>
            </a:p>
          </p:txBody>
        </p:sp>
        <p:sp>
          <p:nvSpPr>
            <p:cNvPr id="28" name="타원 27"/>
            <p:cNvSpPr>
              <a:spLocks/>
            </p:cNvSpPr>
            <p:nvPr/>
          </p:nvSpPr>
          <p:spPr>
            <a:xfrm>
              <a:off x="114490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타원 28"/>
            <p:cNvSpPr>
              <a:spLocks/>
            </p:cNvSpPr>
            <p:nvPr/>
          </p:nvSpPr>
          <p:spPr>
            <a:xfrm>
              <a:off x="322135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타원 29"/>
            <p:cNvSpPr>
              <a:spLocks/>
            </p:cNvSpPr>
            <p:nvPr/>
          </p:nvSpPr>
          <p:spPr>
            <a:xfrm>
              <a:off x="529780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>
              <a:off x="7374255" y="2377440"/>
              <a:ext cx="1407160" cy="1407160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5" name="그림 102" descr="/Users/isangmin/Library/Group Containers/L48J367XN4.com.infraware.PolarisOffice/EngineTemp/65985/image16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085" y="2548890"/>
              <a:ext cx="1593850" cy="1062990"/>
            </a:xfrm>
            <a:prstGeom prst="rect">
              <a:avLst/>
            </a:prstGeom>
            <a:noFill/>
          </p:spPr>
        </p:pic>
        <p:pic>
          <p:nvPicPr>
            <p:cNvPr id="36" name="그림 103" descr="/Users/isangmin/Library/Group Containers/L48J367XN4.com.infraware.PolarisOffice/EngineTemp/65985/image1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860" y="2621915"/>
              <a:ext cx="945515" cy="923925"/>
            </a:xfrm>
            <a:prstGeom prst="rect">
              <a:avLst/>
            </a:prstGeom>
            <a:noFill/>
          </p:spPr>
        </p:pic>
        <p:pic>
          <p:nvPicPr>
            <p:cNvPr id="9" name="그림 8" descr="/Users/isangmin/Library/Group Containers/L48J367XN4.com.infraware.PolarisOffice/EngineTemp/65985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95" y="2309494"/>
              <a:ext cx="1541145" cy="1541145"/>
            </a:xfrm>
            <a:prstGeom prst="rect">
              <a:avLst/>
            </a:prstGeom>
            <a:noFill/>
          </p:spPr>
        </p:pic>
        <p:pic>
          <p:nvPicPr>
            <p:cNvPr id="11" name="그림 10" descr="/Users/isangmin/Library/Group Containers/L48J367XN4.com.infraware.PolarisOffice/EngineTemp/65985/image19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0" t="7006" r="17744" b="10775"/>
            <a:stretch>
              <a:fillRect/>
            </a:stretch>
          </p:blipFill>
          <p:spPr>
            <a:xfrm>
              <a:off x="7357745" y="2465070"/>
              <a:ext cx="1403985" cy="1229995"/>
            </a:xfrm>
            <a:prstGeom prst="rect">
              <a:avLst/>
            </a:prstGeom>
            <a:noFill/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6C02A1-FF40-7044-A0C6-F63528238260}"/>
              </a:ext>
            </a:extLst>
          </p:cNvPr>
          <p:cNvSpPr>
            <a:spLocks/>
          </p:cNvSpPr>
          <p:nvPr/>
        </p:nvSpPr>
        <p:spPr>
          <a:xfrm>
            <a:off x="7961126" y="4046235"/>
            <a:ext cx="1702007" cy="278629"/>
          </a:xfrm>
          <a:prstGeom prst="rect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400" b="1" dirty="0" err="1">
                <a:latin typeface="나눔바른펜" charset="0"/>
                <a:ea typeface="나눔바른펜" charset="0"/>
              </a:rPr>
              <a:t>Pytorch</a:t>
            </a:r>
            <a:endParaRPr lang="ko-KR" altLang="en-US" sz="1400" b="1" dirty="0">
              <a:latin typeface="나눔바른펜" charset="0"/>
              <a:ea typeface="나눔바른펜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51BF0B-2D5A-594E-9E8E-D71FC5A0B20D}"/>
              </a:ext>
            </a:extLst>
          </p:cNvPr>
          <p:cNvSpPr>
            <a:spLocks/>
          </p:cNvSpPr>
          <p:nvPr/>
        </p:nvSpPr>
        <p:spPr>
          <a:xfrm>
            <a:off x="8176579" y="2458657"/>
            <a:ext cx="1306425" cy="122752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7" name="그림 18" descr="/Users/isangmin/Library/Group Containers/L48J367XN4.com.infraware.PolarisOffice/EngineTemp/65985/fImage585363098410.png">
            <a:extLst>
              <a:ext uri="{FF2B5EF4-FFF2-40B4-BE49-F238E27FC236}">
                <a16:creationId xmlns:a16="http://schemas.microsoft.com/office/drawing/2014/main" id="{FBCDEBFB-7C60-1F40-8C1F-9ACAC29F0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13016" r="18070" b="11674"/>
          <a:stretch/>
        </p:blipFill>
        <p:spPr>
          <a:xfrm>
            <a:off x="8324555" y="2458657"/>
            <a:ext cx="975148" cy="1146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67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0FDC32FE-AC0A-5748-A69B-6D754A802F12}"/>
              </a:ext>
            </a:extLst>
          </p:cNvPr>
          <p:cNvSpPr>
            <a:spLocks/>
          </p:cNvSpPr>
          <p:nvPr/>
        </p:nvSpPr>
        <p:spPr>
          <a:xfrm>
            <a:off x="274661" y="1256983"/>
            <a:ext cx="2962812" cy="4704835"/>
          </a:xfrm>
          <a:prstGeom prst="roundRect">
            <a:avLst/>
          </a:prstGeom>
          <a:noFill/>
          <a:ln w="6350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5" name="그림 120" descr="/Users/isangmin/Library/Group Containers/L48J367XN4.com.infraware.PolarisOffice/EngineTemp/63671/fImage815964605802.jpeg">
            <a:extLst>
              <a:ext uri="{FF2B5EF4-FFF2-40B4-BE49-F238E27FC236}">
                <a16:creationId xmlns:a16="http://schemas.microsoft.com/office/drawing/2014/main" id="{3550A861-7612-A241-A903-5D3F0A163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r="23539" b="1509"/>
          <a:stretch/>
        </p:blipFill>
        <p:spPr>
          <a:xfrm>
            <a:off x="836142" y="3914567"/>
            <a:ext cx="1683165" cy="155041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289C-43BD-154A-AA52-22A27E343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7" y="2019439"/>
            <a:ext cx="1234654" cy="1132672"/>
          </a:xfrm>
          <a:prstGeom prst="rect">
            <a:avLst/>
          </a:prstGeom>
        </p:spPr>
      </p:pic>
      <p:pic>
        <p:nvPicPr>
          <p:cNvPr id="10" name="그림 103" descr="/Users/isangmin/Library/Group Containers/L48J367XN4.com.infraware.PolarisOffice/EngineTemp/63671/fImage8064381242.png">
            <a:extLst>
              <a:ext uri="{FF2B5EF4-FFF2-40B4-BE49-F238E27FC236}">
                <a16:creationId xmlns:a16="http://schemas.microsoft.com/office/drawing/2014/main" id="{A932D3A3-15B9-464C-B2B5-D5812D95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09" y="1140753"/>
            <a:ext cx="1729946" cy="1690418"/>
          </a:xfrm>
          <a:prstGeom prst="rect">
            <a:avLst/>
          </a:prstGeom>
          <a:noFill/>
        </p:spPr>
      </p:pic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B15BCC01-B60F-4A45-9787-8FE61F1F7C79}"/>
              </a:ext>
            </a:extLst>
          </p:cNvPr>
          <p:cNvSpPr>
            <a:spLocks/>
          </p:cNvSpPr>
          <p:nvPr/>
        </p:nvSpPr>
        <p:spPr>
          <a:xfrm>
            <a:off x="6593112" y="1256983"/>
            <a:ext cx="2962812" cy="4704836"/>
          </a:xfrm>
          <a:prstGeom prst="roundRect">
            <a:avLst/>
          </a:prstGeom>
          <a:noFill/>
          <a:ln w="63500" cap="flat" cmpd="sng">
            <a:solidFill>
              <a:srgbClr val="92B8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EBF79E-AB91-244C-BE08-ECD662B274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7006" r="17744" b="10775"/>
          <a:stretch/>
        </p:blipFill>
        <p:spPr>
          <a:xfrm>
            <a:off x="7084978" y="1281697"/>
            <a:ext cx="2079208" cy="1822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4ED622-D764-0146-9015-9B245381D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09" y="3802427"/>
            <a:ext cx="1690180" cy="1690180"/>
          </a:xfrm>
          <a:prstGeom prst="rect">
            <a:avLst/>
          </a:prstGeom>
        </p:spPr>
      </p:pic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5152BD5-56FC-3645-87B1-1D8FF7AB6CDE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16200000" flipH="1">
            <a:off x="1296496" y="3533338"/>
            <a:ext cx="762456" cy="1"/>
          </a:xfrm>
          <a:prstGeom prst="bentConnector3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762EFF8-BF9F-1140-8E7C-E08BAA0246B7}"/>
              </a:ext>
            </a:extLst>
          </p:cNvPr>
          <p:cNvCxnSpPr>
            <a:cxnSpLocks/>
          </p:cNvCxnSpPr>
          <p:nvPr/>
        </p:nvCxnSpPr>
        <p:spPr>
          <a:xfrm flipV="1">
            <a:off x="3348173" y="2821224"/>
            <a:ext cx="1013251" cy="915628"/>
          </a:xfrm>
          <a:prstGeom prst="line">
            <a:avLst/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3493F23-7C15-6649-94B3-102BFD1BDECB}"/>
              </a:ext>
            </a:extLst>
          </p:cNvPr>
          <p:cNvCxnSpPr>
            <a:cxnSpLocks/>
          </p:cNvCxnSpPr>
          <p:nvPr/>
        </p:nvCxnSpPr>
        <p:spPr>
          <a:xfrm>
            <a:off x="5557293" y="2792834"/>
            <a:ext cx="952436" cy="944020"/>
          </a:xfrm>
          <a:prstGeom prst="line">
            <a:avLst/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1F4BDA-2B7C-1B49-9273-28E3379965BA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H="1" flipV="1">
            <a:off x="8124582" y="3103956"/>
            <a:ext cx="5917" cy="69847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89A78A-00E8-2F41-98B7-7EF60182482E}"/>
              </a:ext>
            </a:extLst>
          </p:cNvPr>
          <p:cNvSpPr txBox="1"/>
          <p:nvPr/>
        </p:nvSpPr>
        <p:spPr>
          <a:xfrm>
            <a:off x="327025" y="374650"/>
            <a:ext cx="2448106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프로젝트 구성도</a:t>
            </a:r>
          </a:p>
        </p:txBody>
      </p:sp>
    </p:spTree>
    <p:extLst>
      <p:ext uri="{BB962C8B-B14F-4D97-AF65-F5344CB8AC3E}">
        <p14:creationId xmlns:p14="http://schemas.microsoft.com/office/powerpoint/2010/main" val="55749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 0"/>
          <p:cNvSpPr txBox="1">
            <a:spLocks/>
          </p:cNvSpPr>
          <p:nvPr/>
        </p:nvSpPr>
        <p:spPr>
          <a:xfrm>
            <a:off x="327025" y="374650"/>
            <a:ext cx="32816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dirty="0">
                <a:solidFill>
                  <a:srgbClr val="86B838"/>
                </a:solidFill>
                <a:latin typeface="나눔바른펜" charset="0"/>
                <a:ea typeface="나눔바른펜" charset="0"/>
              </a:rPr>
              <a:t>과제 내용 및 추진방법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22910" y="822325"/>
            <a:ext cx="127952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rgbClr val="86B838"/>
                </a:solidFill>
              </a:rPr>
              <a:t>-</a:t>
            </a:r>
            <a:r>
              <a:rPr lang="ko-KR" altLang="en-US" sz="1400" dirty="0">
                <a:solidFill>
                  <a:srgbClr val="86B838"/>
                </a:solidFill>
              </a:rPr>
              <a:t>과제 추진방법</a:t>
            </a:r>
          </a:p>
        </p:txBody>
      </p:sp>
      <p:pic>
        <p:nvPicPr>
          <p:cNvPr id="27" name="그림 1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1506220"/>
            <a:ext cx="1801495" cy="1470025"/>
          </a:xfrm>
          <a:prstGeom prst="rect">
            <a:avLst/>
          </a:prstGeom>
          <a:noFill/>
        </p:spPr>
      </p:pic>
      <p:pic>
        <p:nvPicPr>
          <p:cNvPr id="28" name="그림 1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3115945"/>
            <a:ext cx="3306445" cy="1864995"/>
          </a:xfrm>
          <a:prstGeom prst="rect">
            <a:avLst/>
          </a:prstGeom>
          <a:noFill/>
        </p:spPr>
      </p:pic>
      <p:sp>
        <p:nvSpPr>
          <p:cNvPr id="29" name="Pentagon 121"/>
          <p:cNvSpPr>
            <a:spLocks/>
          </p:cNvSpPr>
          <p:nvPr/>
        </p:nvSpPr>
        <p:spPr>
          <a:xfrm>
            <a:off x="2893696" y="2659380"/>
            <a:ext cx="3768724" cy="633730"/>
          </a:xfrm>
          <a:prstGeom prst="homePlate">
            <a:avLst/>
          </a:prstGeom>
          <a:solidFill>
            <a:srgbClr val="87B83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latin typeface="나눔바른펜" charset="0"/>
                <a:ea typeface="나눔바른펜" charset="0"/>
              </a:rPr>
              <a:t>Jetson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Nano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Development</a:t>
            </a:r>
            <a:r>
              <a:rPr lang="ko-KR" altLang="en-US" b="1" dirty="0">
                <a:latin typeface="나눔바른펜" charset="0"/>
                <a:ea typeface="나눔바른펜" charset="0"/>
              </a:rPr>
              <a:t> </a:t>
            </a:r>
            <a:r>
              <a:rPr lang="ko-KR" altLang="en-US" b="1" dirty="0" err="1">
                <a:latin typeface="나눔바른펜" charset="0"/>
                <a:ea typeface="나눔바른펜" charset="0"/>
              </a:rPr>
              <a:t>kit</a:t>
            </a:r>
            <a:endParaRPr lang="ko-KR" altLang="en-US" b="1" dirty="0">
              <a:latin typeface="나눔바른펜" charset="0"/>
              <a:ea typeface="나눔바른펜" charset="0"/>
            </a:endParaRPr>
          </a:p>
        </p:txBody>
      </p:sp>
      <p:sp>
        <p:nvSpPr>
          <p:cNvPr id="31" name="Process 129"/>
          <p:cNvSpPr>
            <a:spLocks/>
          </p:cNvSpPr>
          <p:nvPr/>
        </p:nvSpPr>
        <p:spPr>
          <a:xfrm>
            <a:off x="-1270" y="5419725"/>
            <a:ext cx="9907905" cy="1436370"/>
          </a:xfrm>
          <a:prstGeom prst="flowChartProcess">
            <a:avLst/>
          </a:prstGeom>
          <a:gradFill rotWithShape="1">
            <a:gsLst>
              <a:gs pos="0">
                <a:srgbClr val="4F7118"/>
              </a:gs>
              <a:gs pos="50000">
                <a:srgbClr val="73A426"/>
              </a:gs>
              <a:gs pos="100000">
                <a:srgbClr val="8BC3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D0F1D-9870-2942-BFD0-4C5D0C38C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5" y="1603375"/>
            <a:ext cx="2374900" cy="237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Pages>18</Pages>
  <Words>670</Words>
  <Characters>0</Characters>
  <Application>Microsoft Office PowerPoint</Application>
  <DocSecurity>0</DocSecurity>
  <PresentationFormat>A4 용지(210x297mm)</PresentationFormat>
  <Lines>0</Lines>
  <Paragraphs>160</Paragraphs>
  <Slides>25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나눔고딕</vt:lpstr>
      <vt:lpstr>나눔고딕 ExtraBold</vt:lpstr>
      <vt:lpstr>나눔바른펜</vt:lpstr>
      <vt:lpstr>타이포_쌍문동 B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김기현</cp:lastModifiedBy>
  <cp:revision>17</cp:revision>
  <dcterms:modified xsi:type="dcterms:W3CDTF">2021-03-15T10:54:23Z</dcterms:modified>
</cp:coreProperties>
</file>